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6" r:id="rId6"/>
    <p:sldId id="267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treetschool.ucoz.ru/img/people/boy-girl/uborka.pn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hyperlink" Target="http://40309-s-007.edusite.ru/images/p59_nagorodskomfestivalezvezdopad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4899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be-BY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</a:br>
            <a:r>
              <a:rPr lang="be-BY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СУЩНОСТЬ И ОСНОВНЫЕ НАПРАВЛЕНИЯ ВОСПИТАТЕЛЬНОГО ПРОЦЕССА В ВУЗ</a:t>
            </a:r>
            <a:r>
              <a:rPr lang="be-BY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Е</a:t>
            </a:r>
            <a:endParaRPr lang="be-BY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026" name="Picture 2" descr="C:\Users\Bond\Pictures\1258034276_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8860" y="2500306"/>
            <a:ext cx="2643206" cy="266963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43372" y="52863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cs typeface="Arabic Typesetting" pitchFamily="66" charset="-78"/>
              </a:rPr>
              <a:t>«Воспитанные люди уважают человеческую личность, а потому всегда снисходительны, мягки, вежливы, уступчивы»</a:t>
            </a:r>
            <a:br>
              <a:rPr lang="ru-RU" sz="1600" i="1" dirty="0" smtClean="0">
                <a:solidFill>
                  <a:schemeClr val="tx2">
                    <a:lumMod val="50000"/>
                  </a:schemeClr>
                </a:solidFill>
                <a:cs typeface="Arabic Typesetting" pitchFamily="66" charset="-78"/>
              </a:rPr>
            </a:b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abic Typesetting" pitchFamily="66" charset="-78"/>
              </a:rPr>
              <a:t>                                                                     -А.П.Чехов-</a:t>
            </a:r>
            <a:endParaRPr lang="be-BY" sz="1600" i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929198"/>
            <a:ext cx="8229600" cy="1143000"/>
          </a:xfrm>
        </p:spPr>
        <p:txBody>
          <a:bodyPr>
            <a:normAutofit/>
          </a:bodyPr>
          <a:lstStyle/>
          <a:p>
            <a:r>
              <a:rPr lang="be-BY" sz="2400" dirty="0" smtClean="0">
                <a:solidFill>
                  <a:schemeClr val="accent1">
                    <a:lumMod val="50000"/>
                  </a:schemeClr>
                </a:solidFill>
              </a:rPr>
              <a:t>    Целостному педагогическому процессу присуще внутреннее единство составляющих его компонентов, их гармоническое взаимодействие. </a:t>
            </a:r>
            <a:endParaRPr lang="be-BY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Bond\Pictures\цел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428875" y="1214438"/>
            <a:ext cx="4286249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4186238" cy="2857520"/>
          </a:xfrm>
        </p:spPr>
        <p:txBody>
          <a:bodyPr>
            <a:normAutofit/>
          </a:bodyPr>
          <a:lstStyle/>
          <a:p>
            <a:pPr algn="ctr"/>
            <a:r>
              <a:rPr lang="be-BY" sz="2500" dirty="0" smtClean="0">
                <a:solidFill>
                  <a:schemeClr val="accent1">
                    <a:lumMod val="50000"/>
                  </a:schemeClr>
                </a:solidFill>
              </a:rPr>
              <a:t>Интегративность (от лат. integratio) – объединение в целое каких-нибудь частей (элементов) процесса формирования личностных качеств. </a:t>
            </a:r>
            <a:endParaRPr lang="be-BY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f_15984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200526"/>
            <a:ext cx="4186238" cy="287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e-BY" sz="2400" dirty="0" smtClean="0">
                <a:solidFill>
                  <a:schemeClr val="accent1">
                    <a:lumMod val="50000"/>
                  </a:schemeClr>
                </a:solidFill>
              </a:rPr>
              <a:t>Если то или иное личностное качество закрепляется, то по законам генерализации (распространения) оно положительно влияет на развитие других сторон и свойств личности. </a:t>
            </a:r>
            <a:endParaRPr lang="be-BY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Bond\Pictures\bo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00306"/>
            <a:ext cx="442915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124" y="550070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«Культура - это не количество прочитанных книг, а количество понятых»</a:t>
            </a:r>
            <a:br>
              <a:rPr lang="ru-RU" sz="1600" i="1" dirty="0" smtClean="0"/>
            </a:br>
            <a:r>
              <a:rPr lang="ru-RU" sz="1600" i="1" dirty="0" smtClean="0"/>
              <a:t>                                                        -Фазиль Искандер-</a:t>
            </a:r>
            <a:endParaRPr lang="be-BY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be-BY" sz="4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e-BY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e-BY" sz="2400" i="1" dirty="0" smtClean="0">
                <a:solidFill>
                  <a:schemeClr val="accent1">
                    <a:lumMod val="50000"/>
                  </a:schemeClr>
                </a:solidFill>
              </a:rPr>
              <a:t>«Искусство воспитания имеет особенность,  что почти всем оно кажется делом знакомым и понятным, а иным – даже легким, и тем понятнее и легче кажется оно,  чем менее человек с ним знаком,  теоретически или практически»</a:t>
            </a:r>
          </a:p>
          <a:p>
            <a:pPr algn="ctr">
              <a:buNone/>
            </a:pPr>
            <a:r>
              <a:rPr lang="be-BY" sz="24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-К.Д.Ушинский-</a:t>
            </a:r>
          </a:p>
          <a:p>
            <a:pPr>
              <a:buNone/>
            </a:pPr>
            <a:endParaRPr lang="be-B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ond\Pictures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формирования личности специалиста, его развития и воспитания: </a:t>
            </a:r>
            <a:endParaRPr lang="be-BY" sz="2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Bond\Pictures\авпп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714488"/>
            <a:ext cx="1768081" cy="1571636"/>
          </a:xfrm>
          <a:prstGeom prst="rect">
            <a:avLst/>
          </a:prstGeom>
          <a:noFill/>
        </p:spPr>
      </p:pic>
      <p:pic>
        <p:nvPicPr>
          <p:cNvPr id="1027" name="Picture 3" descr="C:\Users\Bond\Pictures\студен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071810"/>
            <a:ext cx="2228850" cy="1514475"/>
          </a:xfrm>
          <a:prstGeom prst="rect">
            <a:avLst/>
          </a:prstGeom>
          <a:noFill/>
        </p:spPr>
      </p:pic>
      <p:pic>
        <p:nvPicPr>
          <p:cNvPr id="4" name="Picture 3" descr="C:\Users\Bond\Pictures\ReadingManiac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357694"/>
            <a:ext cx="2715381" cy="20383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1571613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</a:t>
            </a:r>
            <a:r>
              <a:rPr lang="be-BY" sz="2400" dirty="0" smtClean="0">
                <a:solidFill>
                  <a:schemeClr val="tx2">
                    <a:lumMod val="50000"/>
                  </a:schemeClr>
                </a:solidFill>
              </a:rPr>
              <a:t>1) довузовский;</a:t>
            </a:r>
          </a:p>
          <a:p>
            <a:endParaRPr lang="be-BY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e-BY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e-BY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e-BY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be-BY" sz="20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be-BY" sz="2400" dirty="0" smtClean="0">
                <a:solidFill>
                  <a:schemeClr val="tx2">
                    <a:lumMod val="50000"/>
                  </a:schemeClr>
                </a:solidFill>
              </a:rPr>
              <a:t>2) период обучения </a:t>
            </a:r>
          </a:p>
          <a:p>
            <a:r>
              <a:rPr lang="be-BY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в вузе; </a:t>
            </a:r>
          </a:p>
          <a:p>
            <a:endParaRPr lang="be-BY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be-BY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 </a:t>
            </a:r>
          </a:p>
          <a:p>
            <a:r>
              <a:rPr lang="be-BY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 </a:t>
            </a:r>
            <a:r>
              <a:rPr lang="be-BY" sz="2400" dirty="0" smtClean="0">
                <a:solidFill>
                  <a:schemeClr val="tx2">
                    <a:lumMod val="50000"/>
                  </a:schemeClr>
                </a:solidFill>
              </a:rPr>
              <a:t>3)  послевузовский.</a:t>
            </a:r>
            <a:endParaRPr lang="be-BY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500562" y="5727087"/>
            <a:ext cx="464343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17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be-BY" sz="1700" i="1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и наставления начинаются с самых первых лет существования и продолжаются до конца жизни”</a:t>
            </a:r>
            <a:r>
              <a:rPr kumimoji="0" lang="ru-RU" sz="1700" i="1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-Платон-</a:t>
            </a:r>
            <a:endParaRPr kumimoji="0" lang="ru-RU" sz="1700" i="1" u="none" strike="noStrike" normalizeH="0" baseline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ond\Pictures\профессо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643446"/>
            <a:ext cx="2500329" cy="199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Воспитание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 это педагогический процесс  по овладению общественным опытом  формируемой личностью</a:t>
            </a:r>
            <a:endParaRPr lang="be-BY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14554"/>
            <a:ext cx="7072362" cy="4434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e-BY" dirty="0" smtClean="0">
                <a:solidFill>
                  <a:schemeClr val="accent1">
                    <a:lumMod val="50000"/>
                  </a:schemeClr>
                </a:solidFill>
              </a:rPr>
              <a:t>                   </a:t>
            </a:r>
            <a:r>
              <a:rPr lang="be-BY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Важными элементами воспитательной системы вуза являются деятельность, общение, познание, педагогический микроклимат:  студенты общаются друг с другом и преподавателями,    участвуют в различных видах деятельности, в процессе чего расширяется их сфера познания. </a:t>
            </a:r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4390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Воспитание</a:t>
            </a:r>
            <a:r>
              <a:rPr lang="be-BY" sz="2400" dirty="0" smtClean="0">
                <a:solidFill>
                  <a:srgbClr val="002060"/>
                </a:solidFill>
              </a:rPr>
              <a:t> призвано реализовать собственную цель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r>
              <a:rPr lang="be-BY" sz="2400" dirty="0" smtClean="0">
                <a:solidFill>
                  <a:srgbClr val="002060"/>
                </a:solidFill>
              </a:rPr>
              <a:t>                содействовать духовному и физическому развитию                                                                      студентов,  формированию индивидуально и социально                               значимых качеств.</a:t>
            </a:r>
            <a:endParaRPr lang="be-BY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4500570"/>
            <a:ext cx="3729006" cy="164307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        </a:t>
            </a:r>
            <a:endParaRPr lang="be-BY" sz="2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6400" dirty="0" smtClean="0">
              <a:solidFill>
                <a:srgbClr val="002060"/>
              </a:solidFill>
            </a:endParaRPr>
          </a:p>
          <a:p>
            <a:pPr algn="r">
              <a:lnSpc>
                <a:spcPct val="120000"/>
              </a:lnSpc>
              <a:buNone/>
            </a:pPr>
            <a:r>
              <a:rPr lang="ru-RU" sz="6400" dirty="0" smtClean="0"/>
              <a:t>                                                                                                   </a:t>
            </a:r>
            <a:r>
              <a:rPr lang="ru-RU" sz="6400" i="1" dirty="0" smtClean="0"/>
              <a:t>«Нет столь дурного человека,                                                                                   которого бы хорошее                                                                                                      воспитание не сделало лучшим»                                                                                      </a:t>
            </a:r>
            <a:r>
              <a:rPr lang="ru-RU" sz="6400" dirty="0" smtClean="0"/>
              <a:t>                                                                                                                                           </a:t>
            </a:r>
            <a:r>
              <a:rPr lang="ru-RU" sz="6400" i="1" dirty="0" smtClean="0"/>
              <a:t>-В.Г. Белинский-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be-BY" sz="22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Bond\Pictures\инд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643182"/>
            <a:ext cx="42862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 воспитательной работы:</a:t>
            </a:r>
            <a:endParaRPr lang="be-BY" sz="2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4040188" cy="65935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эстетическое</a:t>
            </a:r>
            <a:endParaRPr lang="be-BY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1714488"/>
            <a:ext cx="4041775" cy="65484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трудовое</a:t>
            </a:r>
            <a:endParaRPr lang="be-BY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072074"/>
            <a:ext cx="53578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«Вся задача воспитания - заставить человека не только поступать хорошо, но и наслаждаться хорошим; не только работать, но и любить работу»</a:t>
            </a:r>
            <a:br>
              <a:rPr lang="ru-RU" sz="1600" i="1" dirty="0" smtClean="0"/>
            </a:br>
            <a:r>
              <a:rPr lang="ru-RU" sz="1600" i="1" dirty="0" smtClean="0"/>
              <a:t>                                                                                        -</a:t>
            </a:r>
            <a:r>
              <a:rPr lang="ru-RU" sz="1600" i="1" dirty="0" err="1" smtClean="0"/>
              <a:t>Д.Рёскин</a:t>
            </a:r>
            <a:r>
              <a:rPr lang="ru-RU" sz="1600" i="1" dirty="0" smtClean="0"/>
              <a:t>-</a:t>
            </a:r>
            <a:r>
              <a:rPr lang="ru-RU" dirty="0" smtClean="0"/>
              <a:t/>
            </a:r>
            <a:br>
              <a:rPr lang="ru-RU" dirty="0" smtClean="0"/>
            </a:br>
            <a:endParaRPr lang="be-BY" dirty="0"/>
          </a:p>
        </p:txBody>
      </p:sp>
      <p:pic>
        <p:nvPicPr>
          <p:cNvPr id="11" name="Picture 7" descr="Трудовое воспитание. ">
            <a:hlinkClick r:id="rId2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3618113" cy="3786214"/>
          </a:xfrm>
          <a:prstGeom prst="rect">
            <a:avLst/>
          </a:prstGeom>
          <a:noFill/>
        </p:spPr>
      </p:pic>
      <p:pic>
        <p:nvPicPr>
          <p:cNvPr id="13" name="Picture 7" descr="Эстетическое воспитание. 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85992"/>
            <a:ext cx="372576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457200" y="5429264"/>
            <a:ext cx="4257676" cy="931056"/>
          </a:xfrm>
        </p:spPr>
        <p:txBody>
          <a:bodyPr/>
          <a:lstStyle/>
          <a:p>
            <a:pPr>
              <a:buNone/>
            </a:pP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2357454" cy="72464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патриотическое</a:t>
            </a:r>
            <a:r>
              <a:rPr lang="be-BY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be-BY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e-BY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642918"/>
            <a:ext cx="5286412" cy="135732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дисциплины и культуры поведения</a:t>
            </a:r>
            <a:endParaRPr lang="be-BY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459" name="Picture 3" descr="C:\Users\Bond\Pictures\69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929190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42844" y="5132500"/>
            <a:ext cx="4000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“Хорошее воспитание не в том, что ты не прольешь соуса на скатерть, а в том, что ты не заметишь, если это сделает кто-нибудь другой”</a:t>
            </a:r>
            <a:endParaRPr kumimoji="0" lang="be-BY" sz="1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-Чехов Антон Павлович-</a:t>
            </a:r>
            <a:endParaRPr kumimoji="0" lang="be-BY" sz="1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Bond\Pictures\патри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3857652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285992"/>
            <a:ext cx="325754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Нравственное</a:t>
            </a:r>
            <a:endParaRPr lang="be-BY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785794"/>
            <a:ext cx="4257676" cy="268128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физическое</a:t>
            </a:r>
            <a:endParaRPr lang="be-BY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79" name="Picture 3" descr="C:\Users\Bond\Pictures\фи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4119570" cy="308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Bond\Pictures\нрав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929066"/>
            <a:ext cx="215036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286248" y="5214950"/>
            <a:ext cx="45005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“Воспитать человека интеллектуально, не воспитав его нравственно, - значит вырастить угрозу для общества”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-Теодор Рузвельт-</a:t>
            </a:r>
            <a:r>
              <a:rPr kumimoji="0" lang="be-BY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методам воспитания в педагогике традиционно относят:</a:t>
            </a:r>
            <a:endParaRPr lang="be-BY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e-BY" sz="3500" dirty="0" smtClean="0">
                <a:solidFill>
                  <a:srgbClr val="0070C0"/>
                </a:solidFill>
              </a:rPr>
              <a:t>*</a:t>
            </a:r>
            <a:r>
              <a:rPr lang="be-BY" dirty="0" smtClean="0"/>
              <a:t>изучение норм поведения, </a:t>
            </a:r>
          </a:p>
          <a:p>
            <a:pPr>
              <a:buNone/>
            </a:pPr>
            <a:r>
              <a:rPr lang="be-BY" dirty="0" smtClean="0"/>
              <a:t>                                                    </a:t>
            </a:r>
            <a:r>
              <a:rPr lang="be-BY" sz="3500" dirty="0" smtClean="0">
                <a:solidFill>
                  <a:srgbClr val="0070C0"/>
                </a:solidFill>
              </a:rPr>
              <a:t>*</a:t>
            </a:r>
            <a:r>
              <a:rPr lang="be-BY" dirty="0" smtClean="0"/>
              <a:t> требование,                               </a:t>
            </a:r>
          </a:p>
          <a:p>
            <a:pPr>
              <a:buNone/>
            </a:pPr>
            <a:r>
              <a:rPr lang="be-BY" sz="3500" dirty="0" smtClean="0">
                <a:solidFill>
                  <a:srgbClr val="0070C0"/>
                </a:solidFill>
              </a:rPr>
              <a:t>                                                           *</a:t>
            </a:r>
            <a:r>
              <a:rPr lang="be-BY" dirty="0" smtClean="0"/>
              <a:t>разъяснение, </a:t>
            </a:r>
          </a:p>
          <a:p>
            <a:pPr>
              <a:buNone/>
            </a:pPr>
            <a:r>
              <a:rPr lang="be-BY" sz="3500" dirty="0" smtClean="0">
                <a:solidFill>
                  <a:srgbClr val="0070C0"/>
                </a:solidFill>
              </a:rPr>
              <a:t>*</a:t>
            </a:r>
            <a:r>
              <a:rPr lang="be-BY" dirty="0" smtClean="0"/>
              <a:t>убеждение, </a:t>
            </a:r>
          </a:p>
          <a:p>
            <a:pPr>
              <a:buNone/>
            </a:pPr>
            <a:r>
              <a:rPr lang="be-BY" sz="3500" dirty="0" smtClean="0">
                <a:solidFill>
                  <a:srgbClr val="0070C0"/>
                </a:solidFill>
              </a:rPr>
              <a:t>                  *</a:t>
            </a:r>
            <a:r>
              <a:rPr lang="be-BY" dirty="0" smtClean="0"/>
              <a:t> приучение,           </a:t>
            </a:r>
          </a:p>
          <a:p>
            <a:pPr>
              <a:buNone/>
            </a:pPr>
            <a:r>
              <a:rPr lang="be-BY" sz="3800" dirty="0" smtClean="0">
                <a:solidFill>
                  <a:srgbClr val="0070C0"/>
                </a:solidFill>
              </a:rPr>
              <a:t>                                 *</a:t>
            </a:r>
            <a:r>
              <a:rPr lang="be-BY" dirty="0" smtClean="0"/>
              <a:t> принуждение, </a:t>
            </a:r>
          </a:p>
          <a:p>
            <a:pPr>
              <a:buNone/>
            </a:pPr>
            <a:r>
              <a:rPr lang="be-BY" sz="3800" dirty="0" smtClean="0">
                <a:solidFill>
                  <a:srgbClr val="0070C0"/>
                </a:solidFill>
              </a:rPr>
              <a:t>                                                     *</a:t>
            </a:r>
            <a:r>
              <a:rPr lang="be-BY" dirty="0" smtClean="0"/>
              <a:t> поощрение,</a:t>
            </a:r>
          </a:p>
          <a:p>
            <a:pPr>
              <a:buNone/>
            </a:pPr>
            <a:r>
              <a:rPr lang="be-BY" sz="3800" dirty="0" smtClean="0">
                <a:solidFill>
                  <a:srgbClr val="0070C0"/>
                </a:solidFill>
              </a:rPr>
              <a:t>*</a:t>
            </a:r>
            <a:r>
              <a:rPr lang="be-BY" dirty="0" smtClean="0"/>
              <a:t>порицание (наказание)</a:t>
            </a:r>
            <a:endParaRPr lang="be-BY" dirty="0"/>
          </a:p>
        </p:txBody>
      </p:sp>
      <p:pic>
        <p:nvPicPr>
          <p:cNvPr id="6146" name="Picture 2" descr="http://im3-tub.yandex.net/i?id=166159110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1357322" cy="1428760"/>
          </a:xfrm>
          <a:prstGeom prst="rect">
            <a:avLst/>
          </a:prstGeom>
          <a:noFill/>
        </p:spPr>
      </p:pic>
      <p:pic>
        <p:nvPicPr>
          <p:cNvPr id="6148" name="Picture 4" descr="http://im2-tub.yandex.net/i?id=104044077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357826"/>
            <a:ext cx="1428760" cy="1171577"/>
          </a:xfrm>
          <a:prstGeom prst="rect">
            <a:avLst/>
          </a:prstGeom>
          <a:noFill/>
        </p:spPr>
      </p:pic>
      <p:pic>
        <p:nvPicPr>
          <p:cNvPr id="6150" name="Picture 6" descr="http://im8-tub.yandex.net/i?id=13710671-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000504"/>
            <a:ext cx="1428760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e-BY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Однако на первый план сегодня выходят не запретительные нормы но нравственные ориентиры и духовные ценности.</a:t>
            </a:r>
            <a:r>
              <a:rPr lang="be-BY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be-BY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be-BY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Bond\Pictures\17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4357718" cy="331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2066" y="2500306"/>
            <a:ext cx="3857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000" dirty="0" smtClean="0">
                <a:solidFill>
                  <a:schemeClr val="accent1">
                    <a:lumMod val="50000"/>
                  </a:schemeClr>
                </a:solidFill>
              </a:rPr>
              <a:t>Неуместно в обращении преподавателя к студентам:</a:t>
            </a:r>
            <a:endParaRPr lang="be-BY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571876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МЕСТОИМЕНИЕ "ТЫ”</a:t>
            </a:r>
            <a:endParaRPr lang="be-BY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7556" y="4214818"/>
            <a:ext cx="4336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ПО ИМЕНИ ИЛИ ОБОБЩЕННО </a:t>
            </a:r>
          </a:p>
          <a:p>
            <a:pPr algn="ctr"/>
            <a:r>
              <a:rPr lang="be-BY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"РЕБЯТА" </a:t>
            </a:r>
            <a:endParaRPr lang="be-BY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7150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smtClean="0">
                <a:solidFill>
                  <a:schemeClr val="accent1">
                    <a:lumMod val="50000"/>
                  </a:schemeClr>
                </a:solidFill>
              </a:rPr>
              <a:t>«Люди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учатся, когда </a:t>
            </a:r>
            <a:r>
              <a:rPr lang="ru-RU" sz="1600" i="1" smtClean="0">
                <a:solidFill>
                  <a:schemeClr val="accent1">
                    <a:lumMod val="50000"/>
                  </a:schemeClr>
                </a:solidFill>
              </a:rPr>
              <a:t>они учат» </a:t>
            </a:r>
            <a:br>
              <a:rPr lang="ru-RU" sz="1600" i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i="1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-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Сенека-</a:t>
            </a:r>
            <a:endParaRPr lang="be-BY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59F267B-8F13-4D0D-9A13-2BC033BD5E9B}"/>
</file>

<file path=customXml/itemProps2.xml><?xml version="1.0" encoding="utf-8"?>
<ds:datastoreItem xmlns:ds="http://schemas.openxmlformats.org/officeDocument/2006/customXml" ds:itemID="{A485755C-188C-4892-8AD8-7977C80EE7FD}"/>
</file>

<file path=customXml/itemProps3.xml><?xml version="1.0" encoding="utf-8"?>
<ds:datastoreItem xmlns:ds="http://schemas.openxmlformats.org/officeDocument/2006/customXml" ds:itemID="{1B8142A8-0490-449E-82E8-6EA1B0CD1FC3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</TotalTime>
  <Words>453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СУЩНОСТЬ И ОСНОВНЫЕ НАПРАВЛЕНИЯ ВОСПИТАТЕЛЬНОГО ПРОЦЕССА В ВУЗЕ</vt:lpstr>
      <vt:lpstr>Этапы формирования личности специалиста, его развития и воспитания: </vt:lpstr>
      <vt:lpstr>Воспитание –  это педагогический процесс  по овладению общественным опытом  формируемой личностью</vt:lpstr>
      <vt:lpstr>Воспитание призвано реализовать собственную цель,                содействовать духовному и физическому развитию                                                                      студентов,  формированию индивидуально и социально                               значимых качеств.</vt:lpstr>
      <vt:lpstr>Основные направления воспитательной работы:</vt:lpstr>
      <vt:lpstr>патриотическое </vt:lpstr>
      <vt:lpstr>Нравственное</vt:lpstr>
      <vt:lpstr>К методам воспитания в педагогике традиционно относят:</vt:lpstr>
      <vt:lpstr>Однако на первый план сегодня выходят не запретительные нормы но нравственные ориентиры и духовные ценности. </vt:lpstr>
      <vt:lpstr>    Целостному педагогическому процессу присуще внутреннее единство составляющих его компонентов, их гармоническое взаимодействие. </vt:lpstr>
      <vt:lpstr>Интегративность (от лат. integratio) – объединение в целое каких-нибудь частей (элементов) процесса формирования личностных качеств. </vt:lpstr>
      <vt:lpstr>Если то или иное личностное качество закрепляется, то по законам генерализации (распространения) оно положительно влияет на развитие других сторон и свойств личности.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СУЩНОСТЬ И ОСНОВНЫЕ НАПРАВЛЕНИЯ ВОСПИТАТЕЛЬНОГО ПРОЦЕССА В ВУЗЕ</dc:title>
  <dc:creator>Bond</dc:creator>
  <cp:lastModifiedBy>Admin</cp:lastModifiedBy>
  <cp:revision>34</cp:revision>
  <dcterms:created xsi:type="dcterms:W3CDTF">2011-01-23T14:17:34Z</dcterms:created>
  <dcterms:modified xsi:type="dcterms:W3CDTF">2011-01-30T13:52:54Z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